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4630400" cy="8229600"/>
  <p:notesSz cx="8229600" cy="14630400"/>
  <p:embeddedFontLst>
    <p:embeddedFont>
      <p:font typeface="Arimo" panose="020B0604020202020204" pitchFamily="3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Outfit Extra Bold" pitchFamily="2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9" d="100"/>
          <a:sy n="109" d="100"/>
        </p:scale>
        <p:origin x="3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229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916674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Partnering for Impact: XYZ NGO's Work &amp; Vision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4454485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proposal submitted to [Corporate Name]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6280190" y="4995267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Date: [DD/MM/YYYY]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2241" y="538877"/>
            <a:ext cx="7579519" cy="12222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Monitoring, Evaluation &amp; Reporting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1002149" y="2054423"/>
            <a:ext cx="22860" cy="5636300"/>
          </a:xfrm>
          <a:prstGeom prst="roundRect">
            <a:avLst>
              <a:gd name="adj" fmla="val 359328"/>
            </a:avLst>
          </a:prstGeom>
          <a:solidFill>
            <a:srgbClr val="BDB8DF"/>
          </a:solidFill>
          <a:ln/>
        </p:spPr>
      </p:sp>
      <p:sp>
        <p:nvSpPr>
          <p:cNvPr id="5" name="Shape 2"/>
          <p:cNvSpPr/>
          <p:nvPr/>
        </p:nvSpPr>
        <p:spPr>
          <a:xfrm>
            <a:off x="1199257" y="2262902"/>
            <a:ext cx="586621" cy="22860"/>
          </a:xfrm>
          <a:prstGeom prst="roundRect">
            <a:avLst>
              <a:gd name="adj" fmla="val 359328"/>
            </a:avLst>
          </a:prstGeom>
          <a:solidFill>
            <a:srgbClr val="BDB8DF"/>
          </a:solidFill>
          <a:ln/>
        </p:spPr>
      </p:sp>
      <p:sp>
        <p:nvSpPr>
          <p:cNvPr id="6" name="Shape 3"/>
          <p:cNvSpPr/>
          <p:nvPr/>
        </p:nvSpPr>
        <p:spPr>
          <a:xfrm>
            <a:off x="782181" y="2054423"/>
            <a:ext cx="439936" cy="439936"/>
          </a:xfrm>
          <a:prstGeom prst="roundRect">
            <a:avLst>
              <a:gd name="adj" fmla="val 1867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855464" y="2091035"/>
            <a:ext cx="293251" cy="366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1980128" y="2121575"/>
            <a:ext cx="2444710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Baseline Survey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1980128" y="2544366"/>
            <a:ext cx="6381631" cy="625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Comprehensive assessment of current skill levels, educational status, and aspirations of target beneficiaries before program initiation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1199257" y="3769757"/>
            <a:ext cx="586621" cy="22860"/>
          </a:xfrm>
          <a:prstGeom prst="roundRect">
            <a:avLst>
              <a:gd name="adj" fmla="val 359328"/>
            </a:avLst>
          </a:prstGeom>
          <a:solidFill>
            <a:srgbClr val="BDB8DF"/>
          </a:solidFill>
          <a:ln/>
        </p:spPr>
      </p:sp>
      <p:sp>
        <p:nvSpPr>
          <p:cNvPr id="11" name="Shape 8"/>
          <p:cNvSpPr/>
          <p:nvPr/>
        </p:nvSpPr>
        <p:spPr>
          <a:xfrm>
            <a:off x="782181" y="3561278"/>
            <a:ext cx="439936" cy="439936"/>
          </a:xfrm>
          <a:prstGeom prst="roundRect">
            <a:avLst>
              <a:gd name="adj" fmla="val 1867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55464" y="3597890"/>
            <a:ext cx="293251" cy="366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0"/>
          <p:cNvSpPr/>
          <p:nvPr/>
        </p:nvSpPr>
        <p:spPr>
          <a:xfrm>
            <a:off x="1980128" y="3628430"/>
            <a:ext cx="2599372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Monthly MIS Reporting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1980128" y="4051221"/>
            <a:ext cx="6381631" cy="625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Regular data collection and analysis through our digital monitoring system, with dashboards accessible to CSR partners</a:t>
            </a:r>
            <a:endParaRPr lang="en-US" sz="1500" dirty="0"/>
          </a:p>
        </p:txBody>
      </p:sp>
      <p:sp>
        <p:nvSpPr>
          <p:cNvPr id="15" name="Shape 12"/>
          <p:cNvSpPr/>
          <p:nvPr/>
        </p:nvSpPr>
        <p:spPr>
          <a:xfrm>
            <a:off x="1199257" y="5276612"/>
            <a:ext cx="586621" cy="22860"/>
          </a:xfrm>
          <a:prstGeom prst="roundRect">
            <a:avLst>
              <a:gd name="adj" fmla="val 359328"/>
            </a:avLst>
          </a:prstGeom>
          <a:solidFill>
            <a:srgbClr val="BDB8DF"/>
          </a:solidFill>
          <a:ln/>
        </p:spPr>
      </p:sp>
      <p:sp>
        <p:nvSpPr>
          <p:cNvPr id="16" name="Shape 13"/>
          <p:cNvSpPr/>
          <p:nvPr/>
        </p:nvSpPr>
        <p:spPr>
          <a:xfrm>
            <a:off x="782181" y="5068133"/>
            <a:ext cx="439936" cy="439936"/>
          </a:xfrm>
          <a:prstGeom prst="roundRect">
            <a:avLst>
              <a:gd name="adj" fmla="val 1867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855464" y="5104745"/>
            <a:ext cx="293251" cy="366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1980128" y="5135285"/>
            <a:ext cx="2444710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Quarterly Field Visits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1980128" y="5558076"/>
            <a:ext cx="6381631" cy="625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Facilitated visits for CSR team members to witness program implementation and interact directly with beneficiaries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1199257" y="6783467"/>
            <a:ext cx="586621" cy="22860"/>
          </a:xfrm>
          <a:prstGeom prst="roundRect">
            <a:avLst>
              <a:gd name="adj" fmla="val 359328"/>
            </a:avLst>
          </a:prstGeom>
          <a:solidFill>
            <a:srgbClr val="BDB8DF"/>
          </a:solidFill>
          <a:ln/>
        </p:spPr>
      </p:sp>
      <p:sp>
        <p:nvSpPr>
          <p:cNvPr id="21" name="Shape 18"/>
          <p:cNvSpPr/>
          <p:nvPr/>
        </p:nvSpPr>
        <p:spPr>
          <a:xfrm>
            <a:off x="782181" y="6574988"/>
            <a:ext cx="439936" cy="439936"/>
          </a:xfrm>
          <a:prstGeom prst="roundRect">
            <a:avLst>
              <a:gd name="adj" fmla="val 1867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855464" y="6611600"/>
            <a:ext cx="293251" cy="366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4</a:t>
            </a:r>
            <a:endParaRPr lang="en-US" sz="2300" dirty="0"/>
          </a:p>
        </p:txBody>
      </p:sp>
      <p:sp>
        <p:nvSpPr>
          <p:cNvPr id="23" name="Text 20"/>
          <p:cNvSpPr/>
          <p:nvPr/>
        </p:nvSpPr>
        <p:spPr>
          <a:xfrm>
            <a:off x="1980128" y="6642140"/>
            <a:ext cx="2774633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Third-Party Social Audit</a:t>
            </a:r>
            <a:endParaRPr lang="en-US" sz="1900" dirty="0"/>
          </a:p>
        </p:txBody>
      </p:sp>
      <p:sp>
        <p:nvSpPr>
          <p:cNvPr id="24" name="Text 21"/>
          <p:cNvSpPr/>
          <p:nvPr/>
        </p:nvSpPr>
        <p:spPr>
          <a:xfrm>
            <a:off x="1980128" y="7064931"/>
            <a:ext cx="6381631" cy="625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Independent evaluation at project conclusion to verify outcomes and document learnings for future scaling</a:t>
            </a:r>
            <a:endParaRPr lang="en-US" sz="15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74721"/>
            <a:ext cx="559998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Our Team &amp; Governance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6908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Leadership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6280190" y="3199328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CEO with 15+ years in development sector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6280190" y="3903821"/>
            <a:ext cx="35361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Program Head: Former UNDP consultant with extensive field experience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6280190" y="50547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Team Structure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6280190" y="5563314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35 full-time professional staff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6280190" y="5950268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50+ trained field facilitators from local communities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10308074" y="2690813"/>
            <a:ext cx="303966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Governance &amp; Compliance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10308074" y="3199328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Active board with quarterly oversight meetings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10308074" y="3903821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Annual audits conducted by Big 4 CA firm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10308074" y="4608314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Transparent financial management systems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10308074" y="5312807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Regular statutory compliance reviews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27165"/>
            <a:ext cx="678715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Past Donors &amp; Collaborations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280190" y="2044898"/>
            <a:ext cx="3679031" cy="3352324"/>
          </a:xfrm>
          <a:prstGeom prst="roundRect">
            <a:avLst>
              <a:gd name="adj" fmla="val 2487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01408" y="226611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CSR Partners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501408" y="2695337"/>
            <a:ext cx="32365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Tata Power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6501408" y="3082290"/>
            <a:ext cx="32365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Infosys Foundation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501408" y="3469243"/>
            <a:ext cx="32365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Vedanta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6501408" y="3905845"/>
            <a:ext cx="323659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90% retention rate among CSR partners, demonstrating satisfaction with our implementation and reporting.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10157579" y="2044898"/>
            <a:ext cx="3679031" cy="3352324"/>
          </a:xfrm>
          <a:prstGeom prst="roundRect">
            <a:avLst>
              <a:gd name="adj" fmla="val 2487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378797" y="2266117"/>
            <a:ext cx="323064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Government Collaborations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10378797" y="2695337"/>
            <a:ext cx="32365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Ministry of Skill Development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10378797" y="3082290"/>
            <a:ext cx="32365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Ministry of Tribal Affairs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10378797" y="3469243"/>
            <a:ext cx="32365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State Education Departments</a:t>
            </a:r>
            <a:endParaRPr lang="en-US" sz="1550" dirty="0"/>
          </a:p>
        </p:txBody>
      </p:sp>
      <p:sp>
        <p:nvSpPr>
          <p:cNvPr id="15" name="Shape 12"/>
          <p:cNvSpPr/>
          <p:nvPr/>
        </p:nvSpPr>
        <p:spPr>
          <a:xfrm>
            <a:off x="6280190" y="5595580"/>
            <a:ext cx="7556421" cy="1506736"/>
          </a:xfrm>
          <a:prstGeom prst="roundRect">
            <a:avLst>
              <a:gd name="adj" fmla="val 5532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6501408" y="58167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Recognition</a:t>
            </a:r>
            <a:endParaRPr lang="en-US" sz="1950" dirty="0"/>
          </a:p>
        </p:txBody>
      </p:sp>
      <p:sp>
        <p:nvSpPr>
          <p:cNvPr id="17" name="Text 14"/>
          <p:cNvSpPr/>
          <p:nvPr/>
        </p:nvSpPr>
        <p:spPr>
          <a:xfrm>
            <a:off x="6501408" y="6246019"/>
            <a:ext cx="711398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Regional Winner of the prestigious India NGO Awards 2022, recognizing excellence in impact, governance, and innovation.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65992"/>
            <a:ext cx="677727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Sustainability &amp; Exit Strategy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793790" y="2183725"/>
            <a:ext cx="198358" cy="1461016"/>
          </a:xfrm>
          <a:prstGeom prst="roundRect">
            <a:avLst>
              <a:gd name="adj" fmla="val 42025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190506" y="2382083"/>
            <a:ext cx="267878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Community Leadership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190506" y="2811304"/>
            <a:ext cx="715970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We identify and train local community leaders who can continue running programs after our formal exit, ensuring knowledge transfer and ownership.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1091446" y="3843099"/>
            <a:ext cx="198358" cy="1461016"/>
          </a:xfrm>
          <a:prstGeom prst="roundRect">
            <a:avLst>
              <a:gd name="adj" fmla="val 42025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488162" y="404145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Women-Led SHGs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488162" y="4470678"/>
            <a:ext cx="686204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Formation of Self-Help Groups led by women who maintain skill development initiatives and create micro-enterprises to sustain impact.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1389102" y="5502473"/>
            <a:ext cx="198358" cy="1461016"/>
          </a:xfrm>
          <a:prstGeom prst="roundRect">
            <a:avLst>
              <a:gd name="adj" fmla="val 42025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785818" y="5700832"/>
            <a:ext cx="263532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Curriculum Integration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1785818" y="6130052"/>
            <a:ext cx="656439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Local schools adopt our bridge curriculum and methodologies, institutionalizing the approach within existing educational systems.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99486"/>
            <a:ext cx="666464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Why Partner with XYZ NGO?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616398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36053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Local Presence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3789759"/>
            <a:ext cx="63973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Established networks in hard-to-reach tribal and rural geographies where few organizations have sustained presence.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144" y="2616398"/>
            <a:ext cx="496133" cy="4961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39144" y="336053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Community Trust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7439144" y="3789759"/>
            <a:ext cx="639746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Deep relationships with local communities and government stakeholders built over 13 years of consistent engagement.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821674"/>
            <a:ext cx="496133" cy="4961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93790" y="556581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Digital M&amp;E Tools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793790" y="5995035"/>
            <a:ext cx="63973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Advanced monitoring systems providing real-time data on program implementation and impact metrics.</a:t>
            </a:r>
            <a:endParaRPr lang="en-US" sz="15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9144" y="4821674"/>
            <a:ext cx="496133" cy="49613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39144" y="556581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Partner Retention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7439144" y="5995035"/>
            <a:ext cx="639746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90% of our CSR partners continue funding beyond initial project periods, demonstrating satisfaction with outcomes.</a:t>
            </a:r>
            <a:endParaRPr lang="en-US" sz="1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7108" y="465415"/>
            <a:ext cx="4231958" cy="5288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Call to Action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677108" y="1417320"/>
            <a:ext cx="2115979" cy="264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Our Request</a:t>
            </a:r>
            <a:endParaRPr lang="en-US" sz="1650" dirty="0"/>
          </a:p>
        </p:txBody>
      </p:sp>
      <p:sp>
        <p:nvSpPr>
          <p:cNvPr id="4" name="Text 2"/>
          <p:cNvSpPr/>
          <p:nvPr/>
        </p:nvSpPr>
        <p:spPr>
          <a:xfrm>
            <a:off x="677108" y="1850946"/>
            <a:ext cx="6431637" cy="541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We are seeking ₹1.2 Cr in CSR funding support over a 2-year period to implement our comprehensive skill development program across 3 tribal districts.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677108" y="2561868"/>
            <a:ext cx="2115979" cy="264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Next Steps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677108" y="2995493"/>
            <a:ext cx="6431637" cy="270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Font typeface="+mj-lt"/>
              <a:buAutoNum type="arabicPeriod"/>
            </a:pPr>
            <a:r>
              <a:rPr lang="en-US" sz="13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Joint planning session with your CSR team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677108" y="3325535"/>
            <a:ext cx="6431637" cy="270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Font typeface="+mj-lt"/>
              <a:buAutoNum type="arabicPeriod" startAt="2"/>
            </a:pPr>
            <a:r>
              <a:rPr lang="en-US" sz="13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MoU signing and documentation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677108" y="3655576"/>
            <a:ext cx="6431637" cy="270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Font typeface="+mj-lt"/>
              <a:buAutoNum type="arabicPeriod" startAt="3"/>
            </a:pPr>
            <a:r>
              <a:rPr lang="en-US" sz="13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Program kickoff within 45 days of approval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7529274" y="1438513"/>
            <a:ext cx="6431637" cy="2422208"/>
          </a:xfrm>
          <a:prstGeom prst="roundRect">
            <a:avLst>
              <a:gd name="adj" fmla="val 2935"/>
            </a:avLst>
          </a:prstGeom>
          <a:solidFill>
            <a:srgbClr val="B6D6FC"/>
          </a:solidFill>
          <a:ln/>
        </p:spPr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462" y="1670566"/>
            <a:ext cx="264438" cy="211574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8132088" y="1649968"/>
            <a:ext cx="2115979" cy="264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Contact Information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8132088" y="2083594"/>
            <a:ext cx="5659636" cy="270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Ms. Neha Gupta</a:t>
            </a:r>
            <a:endParaRPr lang="en-US" sz="1300" dirty="0"/>
          </a:p>
        </p:txBody>
      </p:sp>
      <p:sp>
        <p:nvSpPr>
          <p:cNvPr id="13" name="Text 10"/>
          <p:cNvSpPr/>
          <p:nvPr/>
        </p:nvSpPr>
        <p:spPr>
          <a:xfrm>
            <a:off x="8132088" y="2506742"/>
            <a:ext cx="5659636" cy="270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Program Director</a:t>
            </a:r>
            <a:endParaRPr lang="en-US" sz="1300" dirty="0"/>
          </a:p>
        </p:txBody>
      </p:sp>
      <p:sp>
        <p:nvSpPr>
          <p:cNvPr id="14" name="Text 11"/>
          <p:cNvSpPr/>
          <p:nvPr/>
        </p:nvSpPr>
        <p:spPr>
          <a:xfrm>
            <a:off x="8132088" y="2929890"/>
            <a:ext cx="5659636" cy="270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neha@xyzngo.org</a:t>
            </a:r>
            <a:endParaRPr lang="en-US" sz="1300" dirty="0"/>
          </a:p>
        </p:txBody>
      </p:sp>
      <p:sp>
        <p:nvSpPr>
          <p:cNvPr id="15" name="Text 12"/>
          <p:cNvSpPr/>
          <p:nvPr/>
        </p:nvSpPr>
        <p:spPr>
          <a:xfrm>
            <a:off x="8132088" y="3353038"/>
            <a:ext cx="5659636" cy="270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+91-XXXXXXXXXX</a:t>
            </a:r>
            <a:endParaRPr lang="en-US" sz="1300" dirty="0"/>
          </a:p>
        </p:txBody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274" y="4051102"/>
            <a:ext cx="6431637" cy="38589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8070" y="514350"/>
            <a:ext cx="5454134" cy="584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Introduction to XYZ NGO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748070" y="1547455"/>
            <a:ext cx="6339007" cy="8976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Founded in 2010, XYZ NGO works toward creating a just and inclusive society by empowering rural youth through education and skills development initiatives.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748070" y="2613303"/>
            <a:ext cx="6339007" cy="598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Our organization has established a significant presence across 8 states and 52 districts in India, focusing on areas with the greatest need.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748070" y="3379946"/>
            <a:ext cx="6339007" cy="598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As a registered Society with all necessary certifications (CSR-1, FCRA, 12A, 80G), we maintain the highest standards of compliance and transparency.</a:t>
            </a:r>
            <a:endParaRPr lang="en-US" sz="14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944" y="1589603"/>
            <a:ext cx="6339007" cy="633900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83550"/>
            <a:ext cx="576560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The Problem We Address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280190" y="1701284"/>
            <a:ext cx="3679031" cy="3087053"/>
          </a:xfrm>
          <a:prstGeom prst="roundRect">
            <a:avLst>
              <a:gd name="adj" fmla="val 3554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57330" y="1701284"/>
            <a:ext cx="91440" cy="3087053"/>
          </a:xfrm>
          <a:prstGeom prst="roundRect">
            <a:avLst>
              <a:gd name="adj" fmla="val 91163"/>
            </a:avLst>
          </a:prstGeom>
          <a:solidFill>
            <a:srgbClr val="5E4CE6"/>
          </a:solidFill>
          <a:ln/>
        </p:spPr>
      </p:sp>
      <p:sp>
        <p:nvSpPr>
          <p:cNvPr id="6" name="Text 3"/>
          <p:cNvSpPr/>
          <p:nvPr/>
        </p:nvSpPr>
        <p:spPr>
          <a:xfrm>
            <a:off x="6569988" y="1922502"/>
            <a:ext cx="316801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School Dropouts in Tribal Regions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569988" y="2661880"/>
            <a:ext cx="3168015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Our core focus is addressing the critical issue of school dropouts in tribal regions across India, where educational infrastructure and access remain significant challenges.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10157579" y="1701284"/>
            <a:ext cx="3679031" cy="3087053"/>
          </a:xfrm>
          <a:prstGeom prst="roundRect">
            <a:avLst>
              <a:gd name="adj" fmla="val 3554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10134719" y="1701284"/>
            <a:ext cx="91440" cy="3087053"/>
          </a:xfrm>
          <a:prstGeom prst="roundRect">
            <a:avLst>
              <a:gd name="adj" fmla="val 91163"/>
            </a:avLst>
          </a:prstGeom>
          <a:solidFill>
            <a:srgbClr val="5E4CE6"/>
          </a:solidFill>
          <a:ln/>
        </p:spPr>
      </p:sp>
      <p:sp>
        <p:nvSpPr>
          <p:cNvPr id="10" name="Text 7"/>
          <p:cNvSpPr/>
          <p:nvPr/>
        </p:nvSpPr>
        <p:spPr>
          <a:xfrm>
            <a:off x="10447377" y="19225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Alarming Statistics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10447377" y="2351723"/>
            <a:ext cx="316801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According to U-DISE 2023 data, rural India faces a staggering 48% dropout rate, leaving thousands of children without basic education and future opportunities.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6280190" y="4986695"/>
            <a:ext cx="3679031" cy="2459355"/>
          </a:xfrm>
          <a:prstGeom prst="roundRect">
            <a:avLst>
              <a:gd name="adj" fmla="val 4462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6257330" y="4986695"/>
            <a:ext cx="91440" cy="2459355"/>
          </a:xfrm>
          <a:prstGeom prst="roundRect">
            <a:avLst>
              <a:gd name="adj" fmla="val 91163"/>
            </a:avLst>
          </a:prstGeom>
          <a:solidFill>
            <a:srgbClr val="5E4CE6"/>
          </a:solidFill>
          <a:ln/>
        </p:spPr>
      </p:sp>
      <p:sp>
        <p:nvSpPr>
          <p:cNvPr id="14" name="Text 11"/>
          <p:cNvSpPr/>
          <p:nvPr/>
        </p:nvSpPr>
        <p:spPr>
          <a:xfrm>
            <a:off x="6569988" y="52079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Strategic Alignment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6569988" y="5637133"/>
            <a:ext cx="316801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Our work directly aligns with the National Education Policy and Sustainable Development Goal 4 (Quality Education), making it a priority area for intervention.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19989"/>
            <a:ext cx="689883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Our Programs &amp; Interventions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134558"/>
            <a:ext cx="4215289" cy="2734270"/>
          </a:xfrm>
          <a:prstGeom prst="roundRect">
            <a:avLst>
              <a:gd name="adj" fmla="val 4013"/>
            </a:avLst>
          </a:prstGeom>
          <a:solidFill>
            <a:srgbClr val="FAFAFA">
              <a:alpha val="9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3111698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5E4CE6"/>
          </a:solidFill>
          <a:ln/>
        </p:spPr>
      </p:sp>
      <p:sp>
        <p:nvSpPr>
          <p:cNvPr id="5" name="Shape 3"/>
          <p:cNvSpPr/>
          <p:nvPr/>
        </p:nvSpPr>
        <p:spPr>
          <a:xfrm>
            <a:off x="2603778" y="2836902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5E4CE6"/>
          </a:solidFill>
          <a:ln/>
        </p:spPr>
      </p:sp>
      <p:sp>
        <p:nvSpPr>
          <p:cNvPr id="6" name="Text 4"/>
          <p:cNvSpPr/>
          <p:nvPr/>
        </p:nvSpPr>
        <p:spPr>
          <a:xfrm>
            <a:off x="2782372" y="2985730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FFFFFF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1015008" y="363069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Project Shiksha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1015008" y="4059912"/>
            <a:ext cx="377285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Bridge Education Program designed specifically for school dropouts, helping them return to mainstream education through specialized curriculum and support.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207437" y="3134558"/>
            <a:ext cx="4215408" cy="2734270"/>
          </a:xfrm>
          <a:prstGeom prst="roundRect">
            <a:avLst>
              <a:gd name="adj" fmla="val 4013"/>
            </a:avLst>
          </a:prstGeom>
          <a:solidFill>
            <a:srgbClr val="FAFAFA">
              <a:alpha val="95000"/>
            </a:srgbClr>
          </a:solidFill>
          <a:ln/>
        </p:spPr>
      </p:sp>
      <p:sp>
        <p:nvSpPr>
          <p:cNvPr id="10" name="Shape 8"/>
          <p:cNvSpPr/>
          <p:nvPr/>
        </p:nvSpPr>
        <p:spPr>
          <a:xfrm>
            <a:off x="5207437" y="3111698"/>
            <a:ext cx="4215408" cy="91440"/>
          </a:xfrm>
          <a:prstGeom prst="roundRect">
            <a:avLst>
              <a:gd name="adj" fmla="val 91163"/>
            </a:avLst>
          </a:prstGeom>
          <a:solidFill>
            <a:srgbClr val="5E4CE6"/>
          </a:solidFill>
          <a:ln/>
        </p:spPr>
      </p:sp>
      <p:sp>
        <p:nvSpPr>
          <p:cNvPr id="11" name="Shape 9"/>
          <p:cNvSpPr/>
          <p:nvPr/>
        </p:nvSpPr>
        <p:spPr>
          <a:xfrm>
            <a:off x="7017425" y="2836902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5E4CE6"/>
          </a:solidFill>
          <a:ln/>
        </p:spPr>
      </p:sp>
      <p:sp>
        <p:nvSpPr>
          <p:cNvPr id="12" name="Text 10"/>
          <p:cNvSpPr/>
          <p:nvPr/>
        </p:nvSpPr>
        <p:spPr>
          <a:xfrm>
            <a:off x="7196018" y="2985730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FFFFFF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5428655" y="363069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Project Udaan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5428655" y="4059912"/>
            <a:ext cx="377297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Comprehensive life skills development program for adolescent girls, focusing on building confidence, decision-making abilities, and awareness of rights.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9621203" y="3134558"/>
            <a:ext cx="4215289" cy="2734270"/>
          </a:xfrm>
          <a:prstGeom prst="roundRect">
            <a:avLst>
              <a:gd name="adj" fmla="val 4013"/>
            </a:avLst>
          </a:prstGeom>
          <a:solidFill>
            <a:srgbClr val="FAFAFA">
              <a:alpha val="95000"/>
            </a:srgbClr>
          </a:solidFill>
          <a:ln/>
        </p:spPr>
      </p:sp>
      <p:sp>
        <p:nvSpPr>
          <p:cNvPr id="16" name="Shape 14"/>
          <p:cNvSpPr/>
          <p:nvPr/>
        </p:nvSpPr>
        <p:spPr>
          <a:xfrm>
            <a:off x="9621203" y="3111698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5E4CE6"/>
          </a:solidFill>
          <a:ln/>
        </p:spPr>
      </p:sp>
      <p:sp>
        <p:nvSpPr>
          <p:cNvPr id="17" name="Shape 15"/>
          <p:cNvSpPr/>
          <p:nvPr/>
        </p:nvSpPr>
        <p:spPr>
          <a:xfrm>
            <a:off x="11431191" y="2836902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5E4CE6"/>
          </a:solidFill>
          <a:ln/>
        </p:spPr>
      </p:sp>
      <p:sp>
        <p:nvSpPr>
          <p:cNvPr id="18" name="Text 16"/>
          <p:cNvSpPr/>
          <p:nvPr/>
        </p:nvSpPr>
        <p:spPr>
          <a:xfrm>
            <a:off x="11609784" y="2985730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FFFFFF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1850" dirty="0"/>
          </a:p>
        </p:txBody>
      </p:sp>
      <p:sp>
        <p:nvSpPr>
          <p:cNvPr id="19" name="Text 17"/>
          <p:cNvSpPr/>
          <p:nvPr/>
        </p:nvSpPr>
        <p:spPr>
          <a:xfrm>
            <a:off x="9842421" y="363069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Project Swavlamban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9842421" y="4059912"/>
            <a:ext cx="377285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Livelihood training initiative offering skills in tailoring and agri-entrepreneurship, creating pathways to financial independence.</a:t>
            </a:r>
            <a:endParaRPr lang="en-US" sz="1550" dirty="0"/>
          </a:p>
        </p:txBody>
      </p:sp>
      <p:sp>
        <p:nvSpPr>
          <p:cNvPr id="21" name="Text 19"/>
          <p:cNvSpPr/>
          <p:nvPr/>
        </p:nvSpPr>
        <p:spPr>
          <a:xfrm>
            <a:off x="793790" y="6092071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All our programs are strategically aligned with SDGs 4 (Quality Education), 5 (Gender Equality), and 8 (Decent Work and Economic Growth).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77158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Impact So Far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094071"/>
            <a:ext cx="23533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12,000</a:t>
            </a:r>
            <a:endParaRPr lang="en-US" sz="5150" dirty="0"/>
          </a:p>
        </p:txBody>
      </p:sp>
      <p:sp>
        <p:nvSpPr>
          <p:cNvPr id="5" name="Text 2"/>
          <p:cNvSpPr/>
          <p:nvPr/>
        </p:nvSpPr>
        <p:spPr>
          <a:xfrm>
            <a:off x="6280190" y="2997041"/>
            <a:ext cx="2353389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Children Mainstreamed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280190" y="3736419"/>
            <a:ext cx="23533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Successfully reintegrated into formal education system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8881586" y="2094071"/>
            <a:ext cx="23535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1,500</a:t>
            </a:r>
            <a:endParaRPr lang="en-US" sz="5150" dirty="0"/>
          </a:p>
        </p:txBody>
      </p:sp>
      <p:sp>
        <p:nvSpPr>
          <p:cNvPr id="8" name="Text 5"/>
          <p:cNvSpPr/>
          <p:nvPr/>
        </p:nvSpPr>
        <p:spPr>
          <a:xfrm>
            <a:off x="8881586" y="2997041"/>
            <a:ext cx="235350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Youth Trained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8881586" y="3426262"/>
            <a:ext cx="23535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In various vocational skills leading to employment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11483102" y="2094071"/>
            <a:ext cx="23533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38</a:t>
            </a:r>
            <a:endParaRPr lang="en-US" sz="5150" dirty="0"/>
          </a:p>
        </p:txBody>
      </p:sp>
      <p:sp>
        <p:nvSpPr>
          <p:cNvPr id="11" name="Text 8"/>
          <p:cNvSpPr/>
          <p:nvPr/>
        </p:nvSpPr>
        <p:spPr>
          <a:xfrm>
            <a:off x="11483102" y="2997041"/>
            <a:ext cx="23533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Learning Centers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11483102" y="3426262"/>
            <a:ext cx="23533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Community-based education hubs established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8881586" y="5185053"/>
            <a:ext cx="23535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82%</a:t>
            </a:r>
            <a:endParaRPr lang="en-US" sz="5150" dirty="0"/>
          </a:p>
        </p:txBody>
      </p:sp>
      <p:sp>
        <p:nvSpPr>
          <p:cNvPr id="14" name="Text 11"/>
          <p:cNvSpPr/>
          <p:nvPr/>
        </p:nvSpPr>
        <p:spPr>
          <a:xfrm>
            <a:off x="8881586" y="6088023"/>
            <a:ext cx="235350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Placement Rate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8881586" y="6517243"/>
            <a:ext cx="23535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Of youth trained successfully employed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30367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Success Stories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71343"/>
            <a:ext cx="6279356" cy="376761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91446" y="6162199"/>
            <a:ext cx="5981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"This NGO saved my daughter's future."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1091446" y="6658332"/>
            <a:ext cx="5981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— Rekha's mother</a:t>
            </a:r>
            <a:endParaRPr lang="en-US" sz="1550" dirty="0"/>
          </a:p>
        </p:txBody>
      </p:sp>
      <p:sp>
        <p:nvSpPr>
          <p:cNvPr id="6" name="Shape 3"/>
          <p:cNvSpPr/>
          <p:nvPr/>
        </p:nvSpPr>
        <p:spPr>
          <a:xfrm>
            <a:off x="793790" y="6162199"/>
            <a:ext cx="22860" cy="813673"/>
          </a:xfrm>
          <a:prstGeom prst="rect">
            <a:avLst/>
          </a:prstGeom>
          <a:solidFill>
            <a:srgbClr val="5E4CE6"/>
          </a:solidFill>
          <a:ln/>
        </p:spPr>
      </p:sp>
      <p:sp>
        <p:nvSpPr>
          <p:cNvPr id="7" name="Text 4"/>
          <p:cNvSpPr/>
          <p:nvPr/>
        </p:nvSpPr>
        <p:spPr>
          <a:xfrm>
            <a:off x="7564874" y="214645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Rekha, 16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7564874" y="2654975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Once a school dropout, Rekha is now a tailoring trainer earning ₹10,000 monthly, supporting her family and inspiring other girls in her village.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7564874" y="380595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Sameer, 14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7564874" y="4314468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After three years out of school, Sameer returned through our bridge program and is now successfully studying in Class 8, with aspirations to complete his education.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20171"/>
            <a:ext cx="934628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Alignment with Corporate CSR Priorities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337084"/>
            <a:ext cx="4347567" cy="7937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2148" y="432923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Corporate CSR Goal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992148" y="4758452"/>
            <a:ext cx="395085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Youth empowerment and skilling initiatives that create lasting impact in underserved communities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3337084"/>
            <a:ext cx="4347567" cy="7937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39715" y="432923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XYZ NGO's Focus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5339715" y="4758452"/>
            <a:ext cx="395085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Rural skill building and women empowerment programs with proven methodologies and community acceptance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3337084"/>
            <a:ext cx="4347567" cy="79379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87282" y="432923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Perfect Fit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9687282" y="4758452"/>
            <a:ext cx="395085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Scalable models, demonstrated impact metrics, and established access to hard-to-reach rural communities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8070" y="514350"/>
            <a:ext cx="5201126" cy="584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Proposed Collaboration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748070" y="1566148"/>
            <a:ext cx="3753088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2-Year Skill Development Program</a:t>
            </a:r>
            <a:endParaRPr lang="en-US" sz="1800" dirty="0"/>
          </a:p>
        </p:txBody>
      </p:sp>
      <p:sp>
        <p:nvSpPr>
          <p:cNvPr id="4" name="Text 2"/>
          <p:cNvSpPr/>
          <p:nvPr/>
        </p:nvSpPr>
        <p:spPr>
          <a:xfrm>
            <a:off x="748070" y="2045375"/>
            <a:ext cx="633900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Implementation in 3 tribal districts with high dropout rates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748070" y="2409944"/>
            <a:ext cx="633900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Target beneficiaries: 3,000 youth (60% women)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748070" y="2774513"/>
            <a:ext cx="633900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Focus on market-relevant skills with employment potential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748070" y="3260646"/>
            <a:ext cx="2338030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Methodology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748070" y="3739872"/>
            <a:ext cx="633900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Community mobilization and selection</a:t>
            </a:r>
            <a:endParaRPr lang="en-US" sz="1450" dirty="0"/>
          </a:p>
        </p:txBody>
      </p:sp>
      <p:sp>
        <p:nvSpPr>
          <p:cNvPr id="9" name="Text 7"/>
          <p:cNvSpPr/>
          <p:nvPr/>
        </p:nvSpPr>
        <p:spPr>
          <a:xfrm>
            <a:off x="748070" y="4104442"/>
            <a:ext cx="633900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Residential training with certified curriculum</a:t>
            </a:r>
            <a:endParaRPr lang="en-US" sz="1450" dirty="0"/>
          </a:p>
        </p:txBody>
      </p:sp>
      <p:sp>
        <p:nvSpPr>
          <p:cNvPr id="10" name="Text 8"/>
          <p:cNvSpPr/>
          <p:nvPr/>
        </p:nvSpPr>
        <p:spPr>
          <a:xfrm>
            <a:off x="748070" y="4469011"/>
            <a:ext cx="633900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Placement support and 12-month tracking</a:t>
            </a:r>
            <a:endParaRPr lang="en-US" sz="1450" dirty="0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944" y="1589603"/>
            <a:ext cx="6339007" cy="633900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53465"/>
            <a:ext cx="759190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Budget &amp; Resource Requirements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2079308" y="2351961"/>
            <a:ext cx="26556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Training Infrastructure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2781181"/>
            <a:ext cx="394120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40% of budget (₹48 lakhs)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3217783"/>
            <a:ext cx="394120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Equipment and materials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3604736"/>
            <a:ext cx="394120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Training facilities</a:t>
            </a:r>
            <a:endParaRPr lang="en-US" sz="15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070378"/>
            <a:ext cx="4564975" cy="4564975"/>
          </a:xfrm>
          <a:prstGeom prst="rect">
            <a:avLst/>
          </a:prstGeom>
        </p:spPr>
      </p:pic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6766" y="3037463"/>
            <a:ext cx="296942" cy="37111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895284" y="235196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Trainers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9895284" y="2781181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30% of budget (₹36 lakhs)</a:t>
            </a:r>
            <a:endParaRPr lang="en-US" sz="1550" dirty="0"/>
          </a:p>
        </p:txBody>
      </p:sp>
      <p:sp>
        <p:nvSpPr>
          <p:cNvPr id="11" name="Text 7"/>
          <p:cNvSpPr/>
          <p:nvPr/>
        </p:nvSpPr>
        <p:spPr>
          <a:xfrm>
            <a:off x="9895284" y="3217783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Skilled instructors</a:t>
            </a:r>
            <a:endParaRPr lang="en-US" sz="1550" dirty="0"/>
          </a:p>
        </p:txBody>
      </p:sp>
      <p:sp>
        <p:nvSpPr>
          <p:cNvPr id="12" name="Text 8"/>
          <p:cNvSpPr/>
          <p:nvPr/>
        </p:nvSpPr>
        <p:spPr>
          <a:xfrm>
            <a:off x="9895284" y="3604736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Subject matter experts</a:t>
            </a:r>
            <a:endParaRPr lang="en-US" sz="15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070378"/>
            <a:ext cx="4564975" cy="4564975"/>
          </a:xfrm>
          <a:prstGeom prst="rect">
            <a:avLst/>
          </a:prstGeom>
        </p:spPr>
      </p:pic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6335" y="3037463"/>
            <a:ext cx="296942" cy="371118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9895284" y="478333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M&amp;E</a:t>
            </a:r>
            <a:endParaRPr lang="en-US" sz="1950" dirty="0"/>
          </a:p>
        </p:txBody>
      </p:sp>
      <p:sp>
        <p:nvSpPr>
          <p:cNvPr id="16" name="Text 10"/>
          <p:cNvSpPr/>
          <p:nvPr/>
        </p:nvSpPr>
        <p:spPr>
          <a:xfrm>
            <a:off x="9895284" y="5212556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15% of budget (₹18 lakhs)</a:t>
            </a:r>
            <a:endParaRPr lang="en-US" sz="1550" dirty="0"/>
          </a:p>
        </p:txBody>
      </p:sp>
      <p:sp>
        <p:nvSpPr>
          <p:cNvPr id="17" name="Text 11"/>
          <p:cNvSpPr/>
          <p:nvPr/>
        </p:nvSpPr>
        <p:spPr>
          <a:xfrm>
            <a:off x="9895284" y="5649158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Impact assessment</a:t>
            </a:r>
            <a:endParaRPr lang="en-US" sz="1550" dirty="0"/>
          </a:p>
        </p:txBody>
      </p:sp>
      <p:sp>
        <p:nvSpPr>
          <p:cNvPr id="18" name="Text 12"/>
          <p:cNvSpPr/>
          <p:nvPr/>
        </p:nvSpPr>
        <p:spPr>
          <a:xfrm>
            <a:off x="9895284" y="6036112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Reporting systems</a:t>
            </a:r>
            <a:endParaRPr lang="en-US" sz="1550" dirty="0"/>
          </a:p>
        </p:txBody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070378"/>
            <a:ext cx="4564975" cy="4564975"/>
          </a:xfrm>
          <a:prstGeom prst="rect">
            <a:avLst/>
          </a:prstGeom>
        </p:spPr>
      </p:pic>
      <p:pic>
        <p:nvPicPr>
          <p:cNvPr id="20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6335" y="5297031"/>
            <a:ext cx="296942" cy="371118"/>
          </a:xfrm>
          <a:prstGeom prst="rect">
            <a:avLst/>
          </a:prstGeom>
        </p:spPr>
      </p:pic>
      <p:sp>
        <p:nvSpPr>
          <p:cNvPr id="21" name="Text 13"/>
          <p:cNvSpPr/>
          <p:nvPr/>
        </p:nvSpPr>
        <p:spPr>
          <a:xfrm>
            <a:off x="2254091" y="478333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Administration</a:t>
            </a:r>
            <a:endParaRPr lang="en-US" sz="1950" dirty="0"/>
          </a:p>
        </p:txBody>
      </p:sp>
      <p:sp>
        <p:nvSpPr>
          <p:cNvPr id="22" name="Text 14"/>
          <p:cNvSpPr/>
          <p:nvPr/>
        </p:nvSpPr>
        <p:spPr>
          <a:xfrm>
            <a:off x="793790" y="5212556"/>
            <a:ext cx="394120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15% of budget (₹18 lakhs)</a:t>
            </a:r>
            <a:endParaRPr lang="en-US" sz="1550" dirty="0"/>
          </a:p>
        </p:txBody>
      </p:sp>
      <p:sp>
        <p:nvSpPr>
          <p:cNvPr id="23" name="Text 15"/>
          <p:cNvSpPr/>
          <p:nvPr/>
        </p:nvSpPr>
        <p:spPr>
          <a:xfrm>
            <a:off x="793790" y="5649158"/>
            <a:ext cx="394120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Program management</a:t>
            </a:r>
            <a:endParaRPr lang="en-US" sz="1550" dirty="0"/>
          </a:p>
        </p:txBody>
      </p:sp>
      <p:sp>
        <p:nvSpPr>
          <p:cNvPr id="24" name="Text 16"/>
          <p:cNvSpPr/>
          <p:nvPr/>
        </p:nvSpPr>
        <p:spPr>
          <a:xfrm>
            <a:off x="793790" y="6036112"/>
            <a:ext cx="394120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Operational costs</a:t>
            </a:r>
            <a:endParaRPr lang="en-US" sz="1550" dirty="0"/>
          </a:p>
        </p:txBody>
      </p:sp>
      <p:pic>
        <p:nvPicPr>
          <p:cNvPr id="25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070378"/>
            <a:ext cx="4564975" cy="4564975"/>
          </a:xfrm>
          <a:prstGeom prst="rect">
            <a:avLst/>
          </a:prstGeom>
        </p:spPr>
      </p:pic>
      <p:pic>
        <p:nvPicPr>
          <p:cNvPr id="26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6766" y="5297031"/>
            <a:ext cx="296942" cy="371118"/>
          </a:xfrm>
          <a:prstGeom prst="rect">
            <a:avLst/>
          </a:prstGeom>
        </p:spPr>
      </p:pic>
      <p:sp>
        <p:nvSpPr>
          <p:cNvPr id="27" name="Text 17"/>
          <p:cNvSpPr/>
          <p:nvPr/>
        </p:nvSpPr>
        <p:spPr>
          <a:xfrm>
            <a:off x="793790" y="685859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Total budget: ₹1.2 Cr with XYZ NGO contributing 10% in kind (training kits and trainers)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1030</Words>
  <Application>Microsoft Macintosh PowerPoint</Application>
  <PresentationFormat>Custom</PresentationFormat>
  <Paragraphs>159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Calibri</vt:lpstr>
      <vt:lpstr>Arimo</vt:lpstr>
      <vt:lpstr>Outfit Extra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Sameer Zuhad</cp:lastModifiedBy>
  <cp:revision>1</cp:revision>
  <dcterms:created xsi:type="dcterms:W3CDTF">2025-10-10T17:17:21Z</dcterms:created>
  <dcterms:modified xsi:type="dcterms:W3CDTF">2025-10-10T17:21:00Z</dcterms:modified>
</cp:coreProperties>
</file>